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62" r:id="rId3"/>
    <p:sldId id="258" r:id="rId4"/>
    <p:sldId id="263" r:id="rId5"/>
    <p:sldId id="264" r:id="rId6"/>
    <p:sldId id="266" r:id="rId7"/>
    <p:sldId id="268" r:id="rId8"/>
    <p:sldId id="269" r:id="rId9"/>
    <p:sldId id="281" r:id="rId10"/>
    <p:sldId id="270" r:id="rId11"/>
    <p:sldId id="271" r:id="rId12"/>
    <p:sldId id="288" r:id="rId13"/>
    <p:sldId id="273" r:id="rId14"/>
    <p:sldId id="274" r:id="rId15"/>
    <p:sldId id="284" r:id="rId16"/>
    <p:sldId id="275" r:id="rId17"/>
    <p:sldId id="287" r:id="rId18"/>
    <p:sldId id="289" r:id="rId19"/>
    <p:sldId id="276" r:id="rId20"/>
    <p:sldId id="278" r:id="rId21"/>
    <p:sldId id="277" r:id="rId22"/>
    <p:sldId id="280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26783-F3E1-418C-A191-214DB5913FB6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CB261-010D-4364-B837-D88840A39B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754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B261-010D-4364-B837-D88840A39BA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7331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69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39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04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65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31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2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094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90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285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150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6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04947-C4CC-4812-A0BF-A4C5EE47E259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6A10-84D7-40E2-8C4F-49DFD948FE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090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pk/kuz-edu.ru" TargetMode="External"/><Relationship Id="rId2" Type="http://schemas.openxmlformats.org/officeDocument/2006/relationships/hyperlink" Target="http://&#1086;&#1073;&#1088;&#1072;&#1079;&#1086;&#1074;&#1072;&#1085;&#1080;&#1077;42.&#1088;&#1092;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Типичные ошибки при подготовке аттестационных материалов: </a:t>
            </a:r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Незнание документов, сопровождающих аттестацию;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достаточно серьезный подход к написанию заявления, а главное к его содержательной части.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7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заявлении необходимо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четко и кратко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сформулировать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деятельности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межаттестационный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период в соответствии с должностью и категорией, указанными в заявлении, последовательно раскрывая информацию в соответствии с критериями и показателями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должны быть: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наглядными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то есть представлены в виде таблиц,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графиков, диаграмм, схем и т.д.;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•иметь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пояснительные надписи;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•сопровождаться краткой разъяснительной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информацией;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• заверены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администрацией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ОУ. (информационно-аналитическая справка)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0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676456" cy="136815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оценке профессиональной деятельности педагогического работника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489654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современными образовательными технологиями и методиками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применение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практической профессиональной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(педагог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может представить таблицу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которой должно быть представлено не более 5 технологий /методик.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 технологии и методики в практической профессиональной деятельности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7205974"/>
              </p:ext>
            </p:extLst>
          </p:nvPr>
        </p:nvGraphicFramePr>
        <p:xfrm>
          <a:off x="467545" y="4221088"/>
          <a:ext cx="7992885" cy="186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50"/>
                <a:gridCol w="2403009"/>
                <a:gridCol w="2987863"/>
                <a:gridCol w="1764663"/>
              </a:tblGrid>
              <a:tr h="121959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Современные образовательные технологии и/или методики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внедрения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технологий и/или методик в практической профессиональной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 использования технологий и/или методик</a:t>
                      </a:r>
                      <a:endParaRPr lang="ru-RU" dirty="0"/>
                    </a:p>
                  </a:txBody>
                  <a:tcPr/>
                </a:tc>
              </a:tr>
              <a:tr h="4017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1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5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технологий 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7912799"/>
              </p:ext>
            </p:extLst>
          </p:nvPr>
        </p:nvGraphicFramePr>
        <p:xfrm>
          <a:off x="755576" y="1412775"/>
          <a:ext cx="7992888" cy="4565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5126"/>
                <a:gridCol w="5597762"/>
              </a:tblGrid>
              <a:tr h="572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отражаются результаты по снижению </a:t>
                      </a:r>
                      <a:r>
                        <a:rPr lang="ru-RU" sz="3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заболеваемости</a:t>
                      </a:r>
                      <a:r>
                        <a:rPr lang="ru-RU" sz="3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3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</a:t>
                      </a:r>
                      <a:r>
                        <a:rPr lang="ru-RU" sz="3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 учетом специфики деятельности аттестуемого</a:t>
                      </a:r>
                      <a:endParaRPr lang="ru-RU" sz="3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2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9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Дополнительное образование (в том числе профессиональное)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5873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062664" cy="1296143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ОЦЕНИТЬ ДИНАМИКУ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ОСВОЕНИЯ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ОБУЧАЮЩИМИСЯ ОБРАЗОВАТЕЛЬНЫХ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 </a:t>
            </a:r>
            <a:b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ИТОГАМ МОНИТОРИНГОВ,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ПРОВОДИМЫХ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640960" cy="4752528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Достижение обучающимися положительной динамики результатов освоения образовательных программ по итогам мониторингов, </a:t>
            </a:r>
            <a:r>
              <a:rPr lang="ru-RU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проводимых организацией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Основными </a:t>
            </a:r>
          </a:p>
          <a:p>
            <a:r>
              <a:rPr lang="ru-RU" dirty="0"/>
              <a:t>источниками информации </a:t>
            </a:r>
          </a:p>
          <a:p>
            <a:r>
              <a:rPr lang="ru-RU" dirty="0"/>
              <a:t>являются </a:t>
            </a:r>
          </a:p>
          <a:p>
            <a:pPr algn="l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административные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контрольные работы, а также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различные виды диагностических работ,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предусмотренные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деятельности методических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объединений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организации)</a:t>
            </a:r>
          </a:p>
          <a:p>
            <a:pPr algn="l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7750061"/>
              </p:ext>
            </p:extLst>
          </p:nvPr>
        </p:nvGraphicFramePr>
        <p:xfrm>
          <a:off x="467543" y="3429000"/>
          <a:ext cx="8064897" cy="160705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95965"/>
                <a:gridCol w="1101833"/>
                <a:gridCol w="1032762"/>
                <a:gridCol w="1859635"/>
                <a:gridCol w="2474702"/>
              </a:tblGrid>
              <a:tr h="315848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 (%)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знаний(%)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олимпиад (кол-во, класс)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8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Победители, призеры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муниципального (регионального, всероссийского) этапа</a:t>
                      </a:r>
                    </a:p>
                  </a:txBody>
                  <a:tcPr marL="68580" marR="68580" marT="0" marB="0"/>
                </a:tc>
              </a:tr>
              <a:tr h="31584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2015-2016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55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8952" cy="864096"/>
          </a:xfrm>
        </p:spPr>
        <p:txBody>
          <a:bodyPr>
            <a:noAutofit/>
          </a:bodyPr>
          <a:lstStyle/>
          <a:p>
            <a:pPr lvl="0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Достижение обучающимися положительных результатов освоения образовательных программ по итогам мониторингов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системы образования,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проводимого в порядке, установленном постановлением Правительства Российской Федерации от 5 августа 2013 г. № 662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1974339"/>
              </p:ext>
            </p:extLst>
          </p:nvPr>
        </p:nvGraphicFramePr>
        <p:xfrm>
          <a:off x="899592" y="1340768"/>
          <a:ext cx="7992888" cy="51206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83077"/>
                <a:gridCol w="1142365"/>
                <a:gridCol w="1085215"/>
                <a:gridCol w="1311910"/>
                <a:gridCol w="1051560"/>
                <a:gridCol w="1718761"/>
              </a:tblGrid>
              <a:tr h="277495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ЕГЭ (11 класс)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ОГЭ (9класс)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 (%)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(%)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2014-2015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2015-2016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2016-2017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882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1369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Достижение обучающимися положительных результатов освоения образовательных программ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по итогам мониторинга системы образования, проводимого в порядке, установленном постановлением Правительства РФ от 05.08.2013 г. №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662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8338715"/>
              </p:ext>
            </p:extLst>
          </p:nvPr>
        </p:nvGraphicFramePr>
        <p:xfrm>
          <a:off x="539552" y="1700809"/>
          <a:ext cx="8352928" cy="489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3015"/>
                <a:gridCol w="5849913"/>
              </a:tblGrid>
              <a:tr h="5462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Показатель: обеспечение доступности общего образования и сохранение численности контингента, обучающегося по программам дополнительного образования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отражается динамика роста числа обучающихся, охваченных дополнительными общеразвивающими программами для детей дошкольного возраста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04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отражается динамика роста числа детей, охваченных дополнительными общеобразовательными программами, программами внеурочной деятельности т др., в том числе детей с особыми образовательными потребностями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5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Дополнительное образование (в том числе профессиональное)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отражается динамика роста числа обучающихся, осваивающих дополнительные образовательные программы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6163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1"/>
            <a:ext cx="8062664" cy="72007"/>
          </a:xfrm>
        </p:spPr>
        <p:txBody>
          <a:bodyPr>
            <a:normAutofit fontScale="90000"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568952" cy="6120680"/>
          </a:xfrm>
        </p:spPr>
        <p:txBody>
          <a:bodyPr>
            <a:norm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Результаты выявления развития у обучающихся способностей к научной (интеллектуальной), творческой, физкультурно-спортивной деятельности, их участия в олимпиадах, конкурсах, фестивалях, соревнованиях.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2145166"/>
              </p:ext>
            </p:extLst>
          </p:nvPr>
        </p:nvGraphicFramePr>
        <p:xfrm>
          <a:off x="251520" y="3140968"/>
          <a:ext cx="8424936" cy="33843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28944"/>
                <a:gridCol w="5295992"/>
              </a:tblGrid>
              <a:tr h="12527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68580" marR="68580" marT="0" marB="0"/>
                </a:tc>
              </a:tr>
              <a:tr h="106580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2400" dirty="0" smtClean="0">
                          <a:effectLst/>
                        </a:rPr>
                        <a:t>2013-2014</a:t>
                      </a:r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06580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2400" dirty="0" smtClean="0">
                          <a:effectLst/>
                        </a:rPr>
                        <a:t>2014-2015</a:t>
                      </a:r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96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Информационное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обеспечение образовательного процесса, в том числе размещение материалов на сайте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ОО 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0023860"/>
              </p:ext>
            </p:extLst>
          </p:nvPr>
        </p:nvGraphicFramePr>
        <p:xfrm>
          <a:off x="683568" y="1772815"/>
          <a:ext cx="8064896" cy="502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705"/>
                <a:gridCol w="5648191"/>
              </a:tblGrid>
              <a:tr h="428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осуществляется систематически или периодически;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размещение материалов на сайте ОО, подготовка информационных стендов, школьных газет и иные способы информирования об образовательном процессе, в том числе ведение электронного журнала, электронного дневника и т.д.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2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Дополнительное образование (в том числе профессиональное)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015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Результаты внеурочной деятельности обучающихся (по предмету):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конкурсы,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турниры,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выставки 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Результаты участия  обучающихся в предметных  олимпиадах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Результаты научно-исследовательской,  проектной деятельности  обучающихся (по предмету):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Научно-практические  конференции, семинары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2173981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568952" cy="2664296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образования, совершенствование методов обучения и воспитания, и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инновационной.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424936" cy="264184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8557974"/>
              </p:ext>
            </p:extLst>
          </p:nvPr>
        </p:nvGraphicFramePr>
        <p:xfrm>
          <a:off x="467544" y="2924944"/>
          <a:ext cx="7253297" cy="158375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93808"/>
                <a:gridCol w="4559489"/>
              </a:tblGrid>
              <a:tr h="665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методов, педагогических технологий</a:t>
                      </a: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 внедрения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4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9027590"/>
              </p:ext>
            </p:extLst>
          </p:nvPr>
        </p:nvGraphicFramePr>
        <p:xfrm>
          <a:off x="539552" y="4797152"/>
          <a:ext cx="7089770" cy="15598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87811"/>
                <a:gridCol w="4501959"/>
              </a:tblGrid>
              <a:tr h="11382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транслирования собственного опыта, экспериментальной и исследовательской работы</a:t>
                      </a:r>
                    </a:p>
                  </a:txBody>
                  <a:tcPr marL="68580" marR="68580" marT="0" marB="0"/>
                </a:tc>
              </a:tr>
              <a:tr h="210785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10785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63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cap="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r>
              <a:rPr lang="ru-RU" sz="29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900" cap="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аттестации  педагогических кадров</a:t>
            </a:r>
            <a:r>
              <a:rPr lang="ru-RU" sz="29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9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300" cap="all" dirty="0" smtClean="0">
                <a:effectLst/>
                <a:latin typeface="Times New Roman" pitchFamily="18" charset="0"/>
                <a:cs typeface="Times New Roman" pitchFamily="18" charset="0"/>
              </a:rPr>
              <a:t>Федеральные законы</a:t>
            </a:r>
            <a:r>
              <a:rPr lang="ru-RU" sz="3300" dirty="0" smtClean="0">
                <a:effectLst/>
                <a:latin typeface="Times New Roman" pitchFamily="18" charset="0"/>
                <a:cs typeface="Times New Roman" pitchFamily="18" charset="0"/>
              </a:rPr>
              <a:t> и документы </a:t>
            </a:r>
            <a:r>
              <a:rPr lang="ru-RU" sz="3300" cap="all" dirty="0" smtClean="0">
                <a:effectLst/>
                <a:latin typeface="Times New Roman" pitchFamily="18" charset="0"/>
                <a:cs typeface="Times New Roman" pitchFamily="18" charset="0"/>
              </a:rPr>
              <a:t>Министерства Образования </a:t>
            </a:r>
            <a:endParaRPr lang="ru-RU" sz="33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300" cap="all" dirty="0" smtClean="0">
                <a:effectLst/>
                <a:latin typeface="Times New Roman" pitchFamily="18" charset="0"/>
                <a:cs typeface="Times New Roman" pitchFamily="18" charset="0"/>
              </a:rPr>
              <a:t>    и Науки    РФ</a:t>
            </a:r>
            <a:endParaRPr lang="ru-RU" sz="33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cap="all" dirty="0" smtClean="0">
                <a:effectLst/>
                <a:latin typeface="Times New Roman" pitchFamily="18" charset="0"/>
                <a:cs typeface="Times New Roman" pitchFamily="18" charset="0"/>
              </a:rPr>
              <a:t>документы департамента Образования и Науки Российской Федерации и министерства образования КЕМЕРОВСКОЙ области</a:t>
            </a:r>
            <a:endParaRPr lang="ru-RU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65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1"/>
            <a:ext cx="8496944" cy="2592287"/>
          </a:xfrm>
        </p:spPr>
        <p:txBody>
          <a:bodyPr>
            <a:noAutofit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конкурсах.</a:t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136904" cy="3649960"/>
          </a:xfrm>
        </p:spPr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/>
          </a:p>
          <a:p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2440189"/>
              </p:ext>
            </p:extLst>
          </p:nvPr>
        </p:nvGraphicFramePr>
        <p:xfrm>
          <a:off x="683568" y="2852935"/>
          <a:ext cx="8136903" cy="140958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4935"/>
                <a:gridCol w="4941968"/>
              </a:tblGrid>
              <a:tr h="31693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деятельности</a:t>
                      </a:r>
                    </a:p>
                  </a:txBody>
                  <a:tcPr marL="68580" marR="68580" marT="0" marB="0"/>
                </a:tc>
              </a:tr>
              <a:tr h="46095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6095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293096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1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39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Профессиональное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научное развитие.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Участие в работе экспертных комиссий по  проверке экзаменационных работ ОГЭ / ЕГЭ.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Участие в деятельности экспертных групп по аттестации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Деятельность педагогического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работника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качестве классного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руководителя.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Почетные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звания,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профессиональные награды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премии за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(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курсы повышения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стажировка, с обязательным указанием количества часов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9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таблицах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дается более подробная информация основания для аттестации. 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Обращаем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 </a:t>
            </a:r>
            <a:endParaRPr lang="ru-RU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аттестация на 1 категорию проводится впервые, результаты представляются за 3 года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не обязательно приводить список фамилий обучающихся, достаточно количественных характеристик; 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теоретическое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методов обучения и воспитания не приводится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результатах методической деятельности можно указывать обобщение опыта, </a:t>
            </a:r>
            <a:endParaRPr lang="ru-RU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открытые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уроки (тема, класс), семинары, мастер-классы, выступления, статьи, публикации и пр.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8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8092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Педагоги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часто просто  дают перечисление педагогических технологий, методик через запятую,  заявление представляет собой как отчет о работе педагогического работника на педсовете.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Все вышеперечисленное сделает ваше заявление хорошо аргументированным и обоснованным и поможет членам аттестационной комиссии, эксперту увидеть и зафиксировать уровень вашей профессиональной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43405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72819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Нормативные акты, регламентирующие порядок аттестации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ФЗ – 273 «Об образовании 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Российской Федерации» (статья 49)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РФ 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7 апреля 2014 года №276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Новый порядок аттестации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утвержден приказом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РФ от 7 апреля 2014 года №276;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(вступил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силу с 15 июня 2014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88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Рекомендации по подготовке аттестационных материалов педагогических работников организаций, осуществляющих образовательную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деятельность. 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(размещен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официальном сайте департамента образования и науки Кемеровской области 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2"/>
              </a:rPr>
              <a:t>://образование42.рф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или на сайте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КРИПКиПРО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ipk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kuz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edu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0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Основания для установления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первой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высшей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квалификационной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категории: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176464" cy="4525963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 по итогам мониторингов, проводимых организацией;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РФ от 05.08.2013 г. №662;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Выявление развития у обучающихся способностей к научной (интеллектуальной), творческой, физкультурно-спортивной деятельности;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образования, совершенствование методов обучения и воспитания, транслирование в педагогических коллективах опыта практических результатов своей профессиональной деятельности, активное участие в работе методических объединений педагогических работников организации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1556792"/>
            <a:ext cx="4536504" cy="5040560"/>
          </a:xfrm>
        </p:spPr>
        <p:txBody>
          <a:bodyPr>
            <a:noAutofit/>
          </a:bodyPr>
          <a:lstStyle/>
          <a:p>
            <a:pPr lvl="0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Достижение обучающимися положительной динамики результатов освоения образовательных программ по итогам мониторингов, проводимых образовательной организацией;</a:t>
            </a:r>
          </a:p>
          <a:p>
            <a:pPr lvl="0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Достижение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РФ от 05.08.2013 г. № 662;</a:t>
            </a:r>
          </a:p>
          <a:p>
            <a:pPr lvl="0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Выявление и развитие способностей обучающихся к научной (интеллектуальной), творческой, физкультурно-спортивной деятельности, а также их участие в олимпиадах, конкурсах, фестивалях, соревнованиях;</a:t>
            </a:r>
          </a:p>
          <a:p>
            <a:pPr lvl="0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образования, совершенствование методов обучения и воспитания, и продуктивное использование новых образовательных технологий, транслирование в педагогических коллективах опыта практических результатов своей профессиональной деятельности, в том числе экспериментальной и инновационной;</a:t>
            </a:r>
          </a:p>
          <a:p>
            <a:pPr lvl="0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6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04856" cy="86409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Основания для установления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первой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квалификационной категории: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12968" cy="5256584"/>
          </a:xfrm>
        </p:spPr>
        <p:txBody>
          <a:bodyPr>
            <a:noAutofit/>
          </a:bodyPr>
          <a:lstStyle/>
          <a:p>
            <a:pPr marL="857250" lvl="0" indent="-85725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 по итогам мониторингов, проводимых организацией;</a:t>
            </a:r>
          </a:p>
          <a:p>
            <a:pPr marL="857250" lvl="0" indent="-85725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РФ от 05.08.2013 г. №662;</a:t>
            </a:r>
          </a:p>
          <a:p>
            <a:pPr marL="857250" lvl="0" indent="-85725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 развития у обучающихся способностей к научной (интеллектуальной), творческой, физкультурно-спортивной деятельности;</a:t>
            </a:r>
          </a:p>
          <a:p>
            <a:pPr marL="857250" lvl="0" indent="-85725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образования, совершенствование методов обучения и воспитания, транслирование в педагогических коллективах опыта практических результатов своей профессиональной деятельности, активное участие в работе методических объединений педагогических работников организации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3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4896" cy="10081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Основания для установления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высшей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категории: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400600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Достижение обучающимися положительной динамики результатов освоения образовательных программ по итогам мониторингов, проводимых образовательной организацией;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Достижение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РФ от 05.08.2013 г. № 662;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 и развитие способностей обучающихся к научной (интеллектуальной), творческой, физкультурно-спортивной деятельности, а также их участие в олимпиадах, конкурсах, фестивалях, соревнованиях;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образования, совершенствование методов обучения и воспитания, и продуктивное использование новых образовательных технологий, транслирование в педагогических коллективах опыта практических результатов своей профессиональной деятельности, в том числе экспериментальной и инновационной;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pPr algn="l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62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Согласно требованиям Порядка проведения аттестации педагогических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аботников организаций, осуществляющих образовательную деятельность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едагог при аттестации на квалификационные категории должен   демонстрировать свои достижения в области совершенствования методов обучения и воспитания (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36, 37)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Продуктивно использовать новые образовательные технологии (п.37)</a:t>
            </a:r>
          </a:p>
          <a:p>
            <a:pPr marL="285750" indent="-285750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 07.04.2014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N 276 )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9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9"/>
            <a:ext cx="806489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этапе подготовки педагога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аттестации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должны </a:t>
            </a: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быть </a:t>
            </a:r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подготовке аттестационных материалов педагогических работников организаций, осуществляющих образовательную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 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подробный анализ</a:t>
            </a: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indent="450850" eaLnBrk="0" hangingPunct="0"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образовательных достижений обучающихся,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использования педагогом современных </a:t>
            </a:r>
          </a:p>
          <a:p>
            <a:pPr indent="450850" eaLnBrk="0" hangingPunct="0"/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образовательных технологий,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 и результативности внеурочной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деятельности,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 методической работы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педагога,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 работы с родителями.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55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1473</Words>
  <Application>Microsoft Office PowerPoint</Application>
  <PresentationFormat>Экран (4:3)</PresentationFormat>
  <Paragraphs>203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Типичные ошибки при подготовке аттестационных материалов:  1. Незнание документов, сопровождающих аттестацию;  2. Не достаточно серьезный подход к написанию заявления, а главное к его содержательной части.   </vt:lpstr>
      <vt:lpstr>Нормативно-правовая база аттестации  педагогических кадров </vt:lpstr>
      <vt:lpstr>Нормативные акты, регламентирующие порядок аттестации</vt:lpstr>
      <vt:lpstr>Слайд 4</vt:lpstr>
      <vt:lpstr>Основания для установления первой и высшей квалификационной категории: </vt:lpstr>
      <vt:lpstr>Основания для установления первой квалификационной категории: </vt:lpstr>
      <vt:lpstr>Основания для установления высшей квалификационной категории:</vt:lpstr>
      <vt:lpstr>Слайд 8</vt:lpstr>
      <vt:lpstr>Слайд 9</vt:lpstr>
      <vt:lpstr>Слайд 10</vt:lpstr>
      <vt:lpstr>Методические рекомендации по оценке профессиональной деятельности педагогического работника  </vt:lpstr>
      <vt:lpstr>Слайд 12</vt:lpstr>
      <vt:lpstr>КАК ОЦЕНИТЬ ДИНАМИКУ РЕЗУЛЬТАТОВ ОСВОЕНИЯ ОБУЧАЮЩИМИСЯ ОБРАЗОВАТЕЛЬНЫХ ПРОГРАММ  ПО ИТОГАМ МОНИТОРИНГОВ, ПРОВОДИМЫХ ОРГАНИЗАЦИЕЙ</vt:lpstr>
      <vt:lpstr>Достижение обучающимися положительных результатов освоения образовательных программ по итогам мониторингов системы образования, проводимого в порядке, установленном постановлением Правительства Российской Федерации от 5 августа 2013 г. № 662.   </vt:lpstr>
      <vt:lpstr>Слайд 15</vt:lpstr>
      <vt:lpstr> </vt:lpstr>
      <vt:lpstr>Слайд 17</vt:lpstr>
      <vt:lpstr>Слайд 18</vt:lpstr>
      <vt:lpstr>Личный вклад в повышение качества образования, совершенствование методов обучения и воспитания, и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инновационной. </vt:lpstr>
      <vt:lpstr>Результаты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конкурсах. </vt:lpstr>
      <vt:lpstr>Слайд 21</vt:lpstr>
      <vt:lpstr>Слайд 22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при подготовке аттестационных материалов</dc:title>
  <dc:creator>k302</dc:creator>
  <cp:lastModifiedBy>1</cp:lastModifiedBy>
  <cp:revision>40</cp:revision>
  <dcterms:created xsi:type="dcterms:W3CDTF">2016-09-12T03:19:50Z</dcterms:created>
  <dcterms:modified xsi:type="dcterms:W3CDTF">2016-09-30T06:09:05Z</dcterms:modified>
</cp:coreProperties>
</file>